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IgM Tests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120</c:v>
                </c:pt>
                <c:pt idx="1">
                  <c:v>124</c:v>
                </c:pt>
                <c:pt idx="2">
                  <c:v>240</c:v>
                </c:pt>
                <c:pt idx="3">
                  <c:v>200</c:v>
                </c:pt>
                <c:pt idx="4">
                  <c:v>125</c:v>
                </c:pt>
                <c:pt idx="5">
                  <c:v>525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rRT-PCR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260</c:v>
                </c:pt>
                <c:pt idx="1">
                  <c:v>176</c:v>
                </c:pt>
                <c:pt idx="2">
                  <c:v>317</c:v>
                </c:pt>
                <c:pt idx="3">
                  <c:v>225</c:v>
                </c:pt>
                <c:pt idx="4">
                  <c:v>160</c:v>
                </c:pt>
                <c:pt idx="5">
                  <c:v>568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30272"/>
        <c:axId val="91031808"/>
      </c:barChart>
      <c:catAx>
        <c:axId val="9103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031808"/>
        <c:crosses val="autoZero"/>
        <c:auto val="1"/>
        <c:lblAlgn val="ctr"/>
        <c:lblOffset val="100"/>
        <c:noMultiLvlLbl val="0"/>
      </c:catAx>
      <c:valAx>
        <c:axId val="9103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030272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30660627491008069"/>
          <c:y val="0.29090909090909089"/>
          <c:w val="0.31271325459317584"/>
          <c:h val="8.410665712240515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FC917-4084-4D66-8556-AF6DB875CEFC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86267-E5AE-451B-A92D-1BD87B37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9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5 = </a:t>
            </a:r>
            <a:r>
              <a:rPr lang="en-US" dirty="0" err="1" smtClean="0"/>
              <a:t>Microimmune</a:t>
            </a:r>
            <a:r>
              <a:rPr lang="en-US" dirty="0" smtClean="0"/>
              <a:t>; Test</a:t>
            </a:r>
            <a:r>
              <a:rPr lang="en-US" baseline="0" dirty="0" smtClean="0"/>
              <a:t> 6 = Trinity Biotech </a:t>
            </a:r>
            <a:r>
              <a:rPr lang="en-US" baseline="0" dirty="0" err="1" smtClean="0"/>
              <a:t>Captia</a:t>
            </a:r>
            <a:r>
              <a:rPr lang="en-US" baseline="0" dirty="0" smtClean="0"/>
              <a:t>; Test 3 = </a:t>
            </a:r>
            <a:r>
              <a:rPr lang="en-US" baseline="0" smtClean="0"/>
              <a:t>Euroimmun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86267-E5AE-451B-A92D-1BD87B37FE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</a:t>
            </a:r>
            <a:r>
              <a:rPr lang="en-US" baseline="0" dirty="0" smtClean="0"/>
              <a:t> just shows total specimens submitted. You can see there is an even mix of serology and PCR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43738-51D5-4C78-90A9-488AAF84A1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1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5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08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74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948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4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9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0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3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0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1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95CA0-6412-4E0D-8EE9-4164E835F648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C43A-B99D-4929-9ACF-02BD0C2B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9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44406"/>
              </p:ext>
            </p:extLst>
          </p:nvPr>
        </p:nvGraphicFramePr>
        <p:xfrm>
          <a:off x="1447800" y="1905000"/>
          <a:ext cx="6019800" cy="29051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45870"/>
                <a:gridCol w="811530"/>
                <a:gridCol w="838200"/>
                <a:gridCol w="762000"/>
                <a:gridCol w="762000"/>
                <a:gridCol w="762000"/>
                <a:gridCol w="838200"/>
              </a:tblGrid>
              <a:tr h="581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6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Sensitivity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87.2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96.3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PPV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97.3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NPV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9980" y="762000"/>
            <a:ext cx="80103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Performance Characteristics of Six Commercial IgM Tests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Relative to the CDC IgM Capture EIA*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010834"/>
            <a:ext cx="64271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200" dirty="0" smtClean="0"/>
              <a:t>Assay comparison study was an ARRA-funded project done in conjunction with the APHL Santa Clara County Public Health Department and  Iowa State Hygienic Laboratory  performed the testing.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71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44156"/>
              </p:ext>
            </p:extLst>
          </p:nvPr>
        </p:nvGraphicFramePr>
        <p:xfrm>
          <a:off x="381000" y="15240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Measles Specimens Referred to CDC for Confirmatory or Reference Testing – 2006 to 2011</a:t>
            </a:r>
            <a:endParaRPr lang="en-US" dirty="0"/>
          </a:p>
        </p:txBody>
      </p:sp>
      <p:pic>
        <p:nvPicPr>
          <p:cNvPr id="8" name="Picture 6" descr="cdclogo_tag_2 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5876925"/>
            <a:ext cx="11620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7307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900" dirty="0"/>
              <a:t>National Center for Immunization and Respiratory Diseases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900" dirty="0"/>
              <a:t>Division of Viral Diseases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00200" y="1676400"/>
            <a:ext cx="6248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Measles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was laboratory-confirmed in 48 (87%) cases</a:t>
            </a: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 (42%)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by detection of measles-specific IgM antibodies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only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24 (50%)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detection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measles-specific IgM antibodies and measles virus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RNA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4 (8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%) by detection of measles virus RNA only</a:t>
            </a:r>
          </a:p>
        </p:txBody>
      </p:sp>
      <p:sp>
        <p:nvSpPr>
          <p:cNvPr id="9" name="Rectangle 8"/>
          <p:cNvSpPr/>
          <p:nvPr/>
        </p:nvSpPr>
        <p:spPr>
          <a:xfrm>
            <a:off x="2342606" y="715395"/>
            <a:ext cx="4591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Laboratory Confirmed Measles Cases in USA: 2012</a:t>
            </a:r>
          </a:p>
        </p:txBody>
      </p:sp>
    </p:spTree>
    <p:extLst>
      <p:ext uri="{BB962C8B-B14F-4D97-AF65-F5344CB8AC3E}">
        <p14:creationId xmlns:p14="http://schemas.microsoft.com/office/powerpoint/2010/main" val="1229916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900" dirty="0"/>
              <a:t>National Center for Immunization and Respiratory Diseases</a:t>
            </a:r>
          </a:p>
          <a:p>
            <a:endParaRPr lang="en-US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900" dirty="0"/>
              <a:t>Division of Viral Diseases</a:t>
            </a:r>
          </a:p>
          <a:p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143000" y="1295400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Laboratory Confirmed Measles Cases in the USA, 2013 with Laboratory Results Shared with CDC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2590800"/>
            <a:ext cx="525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IgM only		32 (45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IgM and PCR		26 (37%)</a:t>
            </a:r>
          </a:p>
          <a:p>
            <a:pPr>
              <a:buClr>
                <a:srgbClr val="FF0000"/>
              </a:buClr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PCR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only		12 (17%)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			70</a:t>
            </a:r>
          </a:p>
        </p:txBody>
      </p:sp>
    </p:spTree>
    <p:extLst>
      <p:ext uri="{BB962C8B-B14F-4D97-AF65-F5344CB8AC3E}">
        <p14:creationId xmlns:p14="http://schemas.microsoft.com/office/powerpoint/2010/main" val="2359337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0FE1EB03CDCF40A103984D667B5374" ma:contentTypeVersion="3" ma:contentTypeDescription="Create a new document." ma:contentTypeScope="" ma:versionID="5927b5038fe84eeb48bec1e2b3b76e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bdce857514447a0c1349bf2ece187a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E64E5A86D72442A83484077B4295C5" ma:contentTypeVersion="3" ma:contentTypeDescription="Create a new document." ma:contentTypeScope="" ma:versionID="468e96037722ad71ecd2387aee3eaff3">
  <xsd:schema xmlns:xsd="http://www.w3.org/2001/XMLSchema" xmlns:xs="http://www.w3.org/2001/XMLSchema" xmlns:p="http://schemas.microsoft.com/office/2006/metadata/properties" xmlns:ns2="18bd4c3f-a4f2-4e0b-a3e7-155bda212c1e" targetNamespace="http://schemas.microsoft.com/office/2006/metadata/properties" ma:root="true" ma:fieldsID="c87d8435657b2fd8ed7f0d41f1e583de" ns2:_="">
    <xsd:import namespace="18bd4c3f-a4f2-4e0b-a3e7-155bda212c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d4c3f-a4f2-4e0b-a3e7-155bda212c1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9F1F7D-81F2-44AB-BB99-C6DCB367BE7B}"/>
</file>

<file path=customXml/itemProps2.xml><?xml version="1.0" encoding="utf-8"?>
<ds:datastoreItem xmlns:ds="http://schemas.openxmlformats.org/officeDocument/2006/customXml" ds:itemID="{A7EED591-2C07-460A-9871-4A498DC57D11}"/>
</file>

<file path=customXml/itemProps3.xml><?xml version="1.0" encoding="utf-8"?>
<ds:datastoreItem xmlns:ds="http://schemas.openxmlformats.org/officeDocument/2006/customXml" ds:itemID="{C2460970-903C-4F74-BFC2-B38837935964}"/>
</file>

<file path=customXml/itemProps4.xml><?xml version="1.0" encoding="utf-8"?>
<ds:datastoreItem xmlns:ds="http://schemas.openxmlformats.org/officeDocument/2006/customXml" ds:itemID="{A61C608E-494F-43F5-98CB-9182A82718AE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232</Words>
  <Application>Microsoft Office PowerPoint</Application>
  <PresentationFormat>On-screen Show (4:3)</PresentationFormat>
  <Paragraphs>62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Measles Specimens Referred to CDC for Confirmatory or Reference Testing – 2006 to 2011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J. Bellini</dc:creator>
  <cp:lastModifiedBy>Wroblewski, Kelly | APHL</cp:lastModifiedBy>
  <cp:revision>3</cp:revision>
  <dcterms:created xsi:type="dcterms:W3CDTF">2014-05-01T18:55:32Z</dcterms:created>
  <dcterms:modified xsi:type="dcterms:W3CDTF">2014-05-05T20:33:10Z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0x010100910FE1EB03CDCF40A103984D667B5374</vt:lpwstr>
  </property>
  <property fmtid="{D5CDD505-2E9C-101B-9397-08002B2CF9AE}" pid="3" name="_dlc_DocIdItemGuid">
    <vt:lpwstr>d7fd0c04-7c1e-42d5-8f46-348babd49452</vt:lpwstr>
  </property>
</Properties>
</file>